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81" r:id="rId6"/>
    <p:sldId id="263" r:id="rId7"/>
    <p:sldId id="261" r:id="rId8"/>
    <p:sldId id="262" r:id="rId9"/>
    <p:sldId id="264" r:id="rId10"/>
    <p:sldId id="265" r:id="rId11"/>
    <p:sldId id="266" r:id="rId12"/>
    <p:sldId id="278" r:id="rId13"/>
    <p:sldId id="279" r:id="rId14"/>
    <p:sldId id="267" r:id="rId15"/>
    <p:sldId id="268" r:id="rId16"/>
    <p:sldId id="271" r:id="rId17"/>
    <p:sldId id="269" r:id="rId18"/>
    <p:sldId id="270" r:id="rId19"/>
    <p:sldId id="27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1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38" autoAdjust="0"/>
  </p:normalViewPr>
  <p:slideViewPr>
    <p:cSldViewPr>
      <p:cViewPr varScale="1">
        <p:scale>
          <a:sx n="90" d="100"/>
          <a:sy n="9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15D25-6375-4DAF-8B52-E97868A4CAA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481AA3-98CA-4407-8E26-DCC281284D42}">
      <dgm:prSet phldrT="[Text]"/>
      <dgm:spPr/>
      <dgm:t>
        <a:bodyPr/>
        <a:lstStyle/>
        <a:p>
          <a:r>
            <a:rPr lang="en-US" dirty="0" smtClean="0"/>
            <a:t>Input handling</a:t>
          </a:r>
          <a:endParaRPr lang="en-US" dirty="0"/>
        </a:p>
      </dgm:t>
    </dgm:pt>
    <dgm:pt modelId="{E59CD18B-9E18-465F-B419-01C3D313B72E}" type="parTrans" cxnId="{42A24345-D65D-436C-A3FE-102C15B1634D}">
      <dgm:prSet/>
      <dgm:spPr/>
      <dgm:t>
        <a:bodyPr/>
        <a:lstStyle/>
        <a:p>
          <a:endParaRPr lang="en-US"/>
        </a:p>
      </dgm:t>
    </dgm:pt>
    <dgm:pt modelId="{88804A5C-3D7E-4786-AFB3-66003AD5A149}" type="sibTrans" cxnId="{42A24345-D65D-436C-A3FE-102C15B1634D}">
      <dgm:prSet/>
      <dgm:spPr/>
      <dgm:t>
        <a:bodyPr/>
        <a:lstStyle/>
        <a:p>
          <a:endParaRPr lang="en-US"/>
        </a:p>
      </dgm:t>
    </dgm:pt>
    <dgm:pt modelId="{128ABE2A-98C9-4E32-81CB-DC0CFEA34DB2}">
      <dgm:prSet phldrT="[Text]"/>
      <dgm:spPr/>
      <dgm:t>
        <a:bodyPr/>
        <a:lstStyle/>
        <a:p>
          <a:r>
            <a:rPr lang="en-US" dirty="0" smtClean="0"/>
            <a:t>Physics: movement</a:t>
          </a:r>
          <a:endParaRPr lang="en-US" dirty="0"/>
        </a:p>
      </dgm:t>
    </dgm:pt>
    <dgm:pt modelId="{513151FB-31B9-4217-AA99-C73E32CF857F}" type="parTrans" cxnId="{0F98683A-E1E4-4C98-9032-1C4A013487C0}">
      <dgm:prSet/>
      <dgm:spPr/>
      <dgm:t>
        <a:bodyPr/>
        <a:lstStyle/>
        <a:p>
          <a:endParaRPr lang="en-US"/>
        </a:p>
      </dgm:t>
    </dgm:pt>
    <dgm:pt modelId="{1080F01E-E70D-4E33-8B33-B70A707693A7}" type="sibTrans" cxnId="{0F98683A-E1E4-4C98-9032-1C4A013487C0}">
      <dgm:prSet/>
      <dgm:spPr/>
      <dgm:t>
        <a:bodyPr/>
        <a:lstStyle/>
        <a:p>
          <a:endParaRPr lang="en-US"/>
        </a:p>
      </dgm:t>
    </dgm:pt>
    <dgm:pt modelId="{0CCB1828-5879-4BDB-A243-5D9A156F8FFC}">
      <dgm:prSet phldrT="[Text]"/>
      <dgm:spPr/>
      <dgm:t>
        <a:bodyPr/>
        <a:lstStyle/>
        <a:p>
          <a:r>
            <a:rPr lang="en-US" dirty="0" smtClean="0"/>
            <a:t>Collision detection</a:t>
          </a:r>
          <a:endParaRPr lang="en-US" dirty="0"/>
        </a:p>
      </dgm:t>
    </dgm:pt>
    <dgm:pt modelId="{DC761808-D446-4248-B516-89EF1FA35DA3}" type="parTrans" cxnId="{4133B567-7ECD-479A-A12D-14D296B69BBF}">
      <dgm:prSet/>
      <dgm:spPr/>
      <dgm:t>
        <a:bodyPr/>
        <a:lstStyle/>
        <a:p>
          <a:endParaRPr lang="en-US"/>
        </a:p>
      </dgm:t>
    </dgm:pt>
    <dgm:pt modelId="{F76E9857-3469-477C-9D66-2F17AFDC02A4}" type="sibTrans" cxnId="{4133B567-7ECD-479A-A12D-14D296B69BBF}">
      <dgm:prSet/>
      <dgm:spPr/>
      <dgm:t>
        <a:bodyPr/>
        <a:lstStyle/>
        <a:p>
          <a:endParaRPr lang="en-US"/>
        </a:p>
      </dgm:t>
    </dgm:pt>
    <dgm:pt modelId="{1E253677-18F7-45B0-9FD4-853B29559E80}">
      <dgm:prSet phldrT="[Text]"/>
      <dgm:spPr/>
      <dgm:t>
        <a:bodyPr/>
        <a:lstStyle/>
        <a:p>
          <a:r>
            <a:rPr lang="en-US" dirty="0" smtClean="0"/>
            <a:t>Networking (multiplayer games only)</a:t>
          </a:r>
          <a:endParaRPr lang="en-US" dirty="0"/>
        </a:p>
      </dgm:t>
    </dgm:pt>
    <dgm:pt modelId="{C66495AB-F821-4DBA-8619-CEA0B707CA53}" type="parTrans" cxnId="{659CB33D-5D6B-4CB1-8992-34F356A214EF}">
      <dgm:prSet/>
      <dgm:spPr/>
      <dgm:t>
        <a:bodyPr/>
        <a:lstStyle/>
        <a:p>
          <a:endParaRPr lang="en-US"/>
        </a:p>
      </dgm:t>
    </dgm:pt>
    <dgm:pt modelId="{16F52B41-7F89-4E4B-840B-6856106C7195}" type="sibTrans" cxnId="{659CB33D-5D6B-4CB1-8992-34F356A214EF}">
      <dgm:prSet/>
      <dgm:spPr/>
      <dgm:t>
        <a:bodyPr/>
        <a:lstStyle/>
        <a:p>
          <a:endParaRPr lang="en-US"/>
        </a:p>
      </dgm:t>
    </dgm:pt>
    <dgm:pt modelId="{DF59678B-D791-49C3-9703-A08B76CEF121}">
      <dgm:prSet phldrT="[Text]"/>
      <dgm:spPr/>
      <dgm:t>
        <a:bodyPr/>
        <a:lstStyle/>
        <a:p>
          <a:r>
            <a:rPr lang="en-US" dirty="0" smtClean="0"/>
            <a:t>A.I. decisions</a:t>
          </a:r>
          <a:endParaRPr lang="en-US" dirty="0"/>
        </a:p>
      </dgm:t>
    </dgm:pt>
    <dgm:pt modelId="{A55ADEFC-7B9F-46C0-8199-456BFC356022}" type="parTrans" cxnId="{039C3AD3-B3E4-481C-982E-BBD787664B43}">
      <dgm:prSet/>
      <dgm:spPr/>
      <dgm:t>
        <a:bodyPr/>
        <a:lstStyle/>
        <a:p>
          <a:endParaRPr lang="en-US"/>
        </a:p>
      </dgm:t>
    </dgm:pt>
    <dgm:pt modelId="{5FB341D4-36C3-4F7A-B9F1-F1C47650E5AA}" type="sibTrans" cxnId="{039C3AD3-B3E4-481C-982E-BBD787664B43}">
      <dgm:prSet/>
      <dgm:spPr/>
      <dgm:t>
        <a:bodyPr/>
        <a:lstStyle/>
        <a:p>
          <a:endParaRPr lang="en-US"/>
        </a:p>
      </dgm:t>
    </dgm:pt>
    <dgm:pt modelId="{44E93C6B-93E1-4F2C-A43D-A57CC53B42C3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3D drawing</a:t>
          </a:r>
          <a:endParaRPr lang="en-US" b="0" dirty="0"/>
        </a:p>
      </dgm:t>
    </dgm:pt>
    <dgm:pt modelId="{3DB5797A-1766-4CD3-9EBB-DA9028C1BA42}" type="parTrans" cxnId="{550F360F-34E1-4045-B0CD-211917173F81}">
      <dgm:prSet/>
      <dgm:spPr/>
      <dgm:t>
        <a:bodyPr/>
        <a:lstStyle/>
        <a:p>
          <a:endParaRPr lang="en-US"/>
        </a:p>
      </dgm:t>
    </dgm:pt>
    <dgm:pt modelId="{10505B13-0730-4CDF-A6D0-BF20EAB0B124}" type="sibTrans" cxnId="{550F360F-34E1-4045-B0CD-211917173F81}">
      <dgm:prSet/>
      <dgm:spPr/>
      <dgm:t>
        <a:bodyPr/>
        <a:lstStyle/>
        <a:p>
          <a:endParaRPr lang="en-US"/>
        </a:p>
      </dgm:t>
    </dgm:pt>
    <dgm:pt modelId="{12977FA7-B42F-492A-B2A1-5103DC678C1C}">
      <dgm:prSet/>
      <dgm:spPr/>
      <dgm:t>
        <a:bodyPr/>
        <a:lstStyle/>
        <a:p>
          <a:r>
            <a:rPr lang="en-US" dirty="0" smtClean="0"/>
            <a:t>Sounds</a:t>
          </a:r>
          <a:endParaRPr lang="en-US" dirty="0"/>
        </a:p>
      </dgm:t>
    </dgm:pt>
    <dgm:pt modelId="{997743D4-F40D-4CB1-956E-C15B7F205DF0}" type="parTrans" cxnId="{8E4F1888-5D3C-42E1-8E0B-24113438D838}">
      <dgm:prSet/>
      <dgm:spPr/>
      <dgm:t>
        <a:bodyPr/>
        <a:lstStyle/>
        <a:p>
          <a:endParaRPr lang="en-US"/>
        </a:p>
      </dgm:t>
    </dgm:pt>
    <dgm:pt modelId="{26E0C89D-87A5-4FBC-9D25-C60A7F92C8E8}" type="sibTrans" cxnId="{8E4F1888-5D3C-42E1-8E0B-24113438D838}">
      <dgm:prSet/>
      <dgm:spPr/>
      <dgm:t>
        <a:bodyPr/>
        <a:lstStyle/>
        <a:p>
          <a:endParaRPr lang="en-US"/>
        </a:p>
      </dgm:t>
    </dgm:pt>
    <dgm:pt modelId="{A426EED0-7D88-47AE-9DE0-6E0439E9DCF3}" type="pres">
      <dgm:prSet presAssocID="{6A615D25-6375-4DAF-8B52-E97868A4CA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81033-DD57-4294-9762-993C30D75EDD}" type="pres">
      <dgm:prSet presAssocID="{8B481AA3-98CA-4407-8E26-DCC281284D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716D5-2D01-49C3-B687-8EED7D3BA0D5}" type="pres">
      <dgm:prSet presAssocID="{8B481AA3-98CA-4407-8E26-DCC281284D42}" presName="spNode" presStyleCnt="0"/>
      <dgm:spPr/>
    </dgm:pt>
    <dgm:pt modelId="{88E517E0-B0B9-41E9-8BAD-273C65631BEC}" type="pres">
      <dgm:prSet presAssocID="{88804A5C-3D7E-4786-AFB3-66003AD5A149}" presName="sibTrans" presStyleLbl="sibTrans1D1" presStyleIdx="0" presStyleCnt="7"/>
      <dgm:spPr/>
      <dgm:t>
        <a:bodyPr/>
        <a:lstStyle/>
        <a:p>
          <a:endParaRPr lang="en-US"/>
        </a:p>
      </dgm:t>
    </dgm:pt>
    <dgm:pt modelId="{DF6581CB-3F1A-49B6-B5D5-55DF836CE425}" type="pres">
      <dgm:prSet presAssocID="{128ABE2A-98C9-4E32-81CB-DC0CFEA34D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149AD-F3E7-4FAA-8B93-060A356D8769}" type="pres">
      <dgm:prSet presAssocID="{128ABE2A-98C9-4E32-81CB-DC0CFEA34DB2}" presName="spNode" presStyleCnt="0"/>
      <dgm:spPr/>
    </dgm:pt>
    <dgm:pt modelId="{D16095CF-D3A0-4844-B39F-BB4AB9495F76}" type="pres">
      <dgm:prSet presAssocID="{1080F01E-E70D-4E33-8B33-B70A707693A7}" presName="sibTrans" presStyleLbl="sibTrans1D1" presStyleIdx="1" presStyleCnt="7"/>
      <dgm:spPr/>
      <dgm:t>
        <a:bodyPr/>
        <a:lstStyle/>
        <a:p>
          <a:endParaRPr lang="en-US"/>
        </a:p>
      </dgm:t>
    </dgm:pt>
    <dgm:pt modelId="{DB4EDEA9-D748-4E25-B5E9-F60427E27931}" type="pres">
      <dgm:prSet presAssocID="{0CCB1828-5879-4BDB-A243-5D9A156F8FF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F8E14-39E5-461C-913F-06B67F71AFA0}" type="pres">
      <dgm:prSet presAssocID="{0CCB1828-5879-4BDB-A243-5D9A156F8FFC}" presName="spNode" presStyleCnt="0"/>
      <dgm:spPr/>
    </dgm:pt>
    <dgm:pt modelId="{FDB1536B-DE43-4CAC-9A5C-6999FB800E10}" type="pres">
      <dgm:prSet presAssocID="{F76E9857-3469-477C-9D66-2F17AFDC02A4}" presName="sibTrans" presStyleLbl="sibTrans1D1" presStyleIdx="2" presStyleCnt="7"/>
      <dgm:spPr/>
      <dgm:t>
        <a:bodyPr/>
        <a:lstStyle/>
        <a:p>
          <a:endParaRPr lang="en-US"/>
        </a:p>
      </dgm:t>
    </dgm:pt>
    <dgm:pt modelId="{C6D59A73-9671-4D92-B0CA-CFDAB61CF880}" type="pres">
      <dgm:prSet presAssocID="{1E253677-18F7-45B0-9FD4-853B29559E8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3CD08-0DB0-4134-B575-135DAB3D259D}" type="pres">
      <dgm:prSet presAssocID="{1E253677-18F7-45B0-9FD4-853B29559E80}" presName="spNode" presStyleCnt="0"/>
      <dgm:spPr/>
    </dgm:pt>
    <dgm:pt modelId="{C6A90939-B459-405F-912A-A4D9CC2BC48C}" type="pres">
      <dgm:prSet presAssocID="{16F52B41-7F89-4E4B-840B-6856106C7195}" presName="sibTrans" presStyleLbl="sibTrans1D1" presStyleIdx="3" presStyleCnt="7"/>
      <dgm:spPr/>
      <dgm:t>
        <a:bodyPr/>
        <a:lstStyle/>
        <a:p>
          <a:endParaRPr lang="en-US"/>
        </a:p>
      </dgm:t>
    </dgm:pt>
    <dgm:pt modelId="{F6278614-DB38-4123-B9E3-3D8795902433}" type="pres">
      <dgm:prSet presAssocID="{DF59678B-D791-49C3-9703-A08B76CEF12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D0431-12BA-4BC4-A829-B8B8009EDF7D}" type="pres">
      <dgm:prSet presAssocID="{DF59678B-D791-49C3-9703-A08B76CEF121}" presName="spNode" presStyleCnt="0"/>
      <dgm:spPr/>
    </dgm:pt>
    <dgm:pt modelId="{6F141B39-DC0A-42C6-8018-14E0AD7B23F3}" type="pres">
      <dgm:prSet presAssocID="{5FB341D4-36C3-4F7A-B9F1-F1C47650E5AA}" presName="sibTrans" presStyleLbl="sibTrans1D1" presStyleIdx="4" presStyleCnt="7"/>
      <dgm:spPr/>
      <dgm:t>
        <a:bodyPr/>
        <a:lstStyle/>
        <a:p>
          <a:endParaRPr lang="en-US"/>
        </a:p>
      </dgm:t>
    </dgm:pt>
    <dgm:pt modelId="{F04EF4B5-CD7C-4029-ABD0-49D3EC824C1D}" type="pres">
      <dgm:prSet presAssocID="{44E93C6B-93E1-4F2C-A43D-A57CC53B42C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A777B-8ABA-468F-B618-EAD24E38EAA5}" type="pres">
      <dgm:prSet presAssocID="{44E93C6B-93E1-4F2C-A43D-A57CC53B42C3}" presName="spNode" presStyleCnt="0"/>
      <dgm:spPr/>
    </dgm:pt>
    <dgm:pt modelId="{ED387677-142C-456A-B102-0481D6A5791D}" type="pres">
      <dgm:prSet presAssocID="{10505B13-0730-4CDF-A6D0-BF20EAB0B12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DBFE6403-9AEA-475A-A06E-8D6178715C1C}" type="pres">
      <dgm:prSet presAssocID="{12977FA7-B42F-492A-B2A1-5103DC678C1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51E6-1829-400C-A785-CD0CEC802113}" type="pres">
      <dgm:prSet presAssocID="{12977FA7-B42F-492A-B2A1-5103DC678C1C}" presName="spNode" presStyleCnt="0"/>
      <dgm:spPr/>
    </dgm:pt>
    <dgm:pt modelId="{8AB3A73C-C6CA-497A-AB5F-0B07227B5C01}" type="pres">
      <dgm:prSet presAssocID="{26E0C89D-87A5-4FBC-9D25-C60A7F92C8E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3313BDDA-EE5F-49BE-93BD-966115EF9981}" type="presOf" srcId="{6A615D25-6375-4DAF-8B52-E97868A4CAA2}" destId="{A426EED0-7D88-47AE-9DE0-6E0439E9DCF3}" srcOrd="0" destOrd="0" presId="urn:microsoft.com/office/officeart/2005/8/layout/cycle5"/>
    <dgm:cxn modelId="{239DAE9C-05C3-4127-A8E0-1601D0BAE1C7}" type="presOf" srcId="{10505B13-0730-4CDF-A6D0-BF20EAB0B124}" destId="{ED387677-142C-456A-B102-0481D6A5791D}" srcOrd="0" destOrd="0" presId="urn:microsoft.com/office/officeart/2005/8/layout/cycle5"/>
    <dgm:cxn modelId="{C1D0CD28-A271-473F-A8E5-9E2DEFF4C32E}" type="presOf" srcId="{5FB341D4-36C3-4F7A-B9F1-F1C47650E5AA}" destId="{6F141B39-DC0A-42C6-8018-14E0AD7B23F3}" srcOrd="0" destOrd="0" presId="urn:microsoft.com/office/officeart/2005/8/layout/cycle5"/>
    <dgm:cxn modelId="{4BF54C2F-C7BD-461C-AF6C-7C73456C8F0E}" type="presOf" srcId="{DF59678B-D791-49C3-9703-A08B76CEF121}" destId="{F6278614-DB38-4123-B9E3-3D8795902433}" srcOrd="0" destOrd="0" presId="urn:microsoft.com/office/officeart/2005/8/layout/cycle5"/>
    <dgm:cxn modelId="{8E4F1888-5D3C-42E1-8E0B-24113438D838}" srcId="{6A615D25-6375-4DAF-8B52-E97868A4CAA2}" destId="{12977FA7-B42F-492A-B2A1-5103DC678C1C}" srcOrd="6" destOrd="0" parTransId="{997743D4-F40D-4CB1-956E-C15B7F205DF0}" sibTransId="{26E0C89D-87A5-4FBC-9D25-C60A7F92C8E8}"/>
    <dgm:cxn modelId="{4133B567-7ECD-479A-A12D-14D296B69BBF}" srcId="{6A615D25-6375-4DAF-8B52-E97868A4CAA2}" destId="{0CCB1828-5879-4BDB-A243-5D9A156F8FFC}" srcOrd="2" destOrd="0" parTransId="{DC761808-D446-4248-B516-89EF1FA35DA3}" sibTransId="{F76E9857-3469-477C-9D66-2F17AFDC02A4}"/>
    <dgm:cxn modelId="{94168CBE-5BCC-46BE-9EEC-51E2187438E2}" type="presOf" srcId="{16F52B41-7F89-4E4B-840B-6856106C7195}" destId="{C6A90939-B459-405F-912A-A4D9CC2BC48C}" srcOrd="0" destOrd="0" presId="urn:microsoft.com/office/officeart/2005/8/layout/cycle5"/>
    <dgm:cxn modelId="{8CD8D860-6A7D-4888-A8CB-0E04C16404E5}" type="presOf" srcId="{44E93C6B-93E1-4F2C-A43D-A57CC53B42C3}" destId="{F04EF4B5-CD7C-4029-ABD0-49D3EC824C1D}" srcOrd="0" destOrd="0" presId="urn:microsoft.com/office/officeart/2005/8/layout/cycle5"/>
    <dgm:cxn modelId="{F4254DA3-80D3-4046-B6C8-954F06795DAE}" type="presOf" srcId="{88804A5C-3D7E-4786-AFB3-66003AD5A149}" destId="{88E517E0-B0B9-41E9-8BAD-273C65631BEC}" srcOrd="0" destOrd="0" presId="urn:microsoft.com/office/officeart/2005/8/layout/cycle5"/>
    <dgm:cxn modelId="{9238796C-8D65-463A-8B10-F834D8D10E81}" type="presOf" srcId="{128ABE2A-98C9-4E32-81CB-DC0CFEA34DB2}" destId="{DF6581CB-3F1A-49B6-B5D5-55DF836CE425}" srcOrd="0" destOrd="0" presId="urn:microsoft.com/office/officeart/2005/8/layout/cycle5"/>
    <dgm:cxn modelId="{95DD64EB-9698-4041-B7A6-385D507233C5}" type="presOf" srcId="{0CCB1828-5879-4BDB-A243-5D9A156F8FFC}" destId="{DB4EDEA9-D748-4E25-B5E9-F60427E27931}" srcOrd="0" destOrd="0" presId="urn:microsoft.com/office/officeart/2005/8/layout/cycle5"/>
    <dgm:cxn modelId="{42A24345-D65D-436C-A3FE-102C15B1634D}" srcId="{6A615D25-6375-4DAF-8B52-E97868A4CAA2}" destId="{8B481AA3-98CA-4407-8E26-DCC281284D42}" srcOrd="0" destOrd="0" parTransId="{E59CD18B-9E18-465F-B419-01C3D313B72E}" sibTransId="{88804A5C-3D7E-4786-AFB3-66003AD5A149}"/>
    <dgm:cxn modelId="{4582C2FA-F5C5-4845-BC93-A5B72A956FA2}" type="presOf" srcId="{1E253677-18F7-45B0-9FD4-853B29559E80}" destId="{C6D59A73-9671-4D92-B0CA-CFDAB61CF880}" srcOrd="0" destOrd="0" presId="urn:microsoft.com/office/officeart/2005/8/layout/cycle5"/>
    <dgm:cxn modelId="{550F360F-34E1-4045-B0CD-211917173F81}" srcId="{6A615D25-6375-4DAF-8B52-E97868A4CAA2}" destId="{44E93C6B-93E1-4F2C-A43D-A57CC53B42C3}" srcOrd="5" destOrd="0" parTransId="{3DB5797A-1766-4CD3-9EBB-DA9028C1BA42}" sibTransId="{10505B13-0730-4CDF-A6D0-BF20EAB0B124}"/>
    <dgm:cxn modelId="{0F98683A-E1E4-4C98-9032-1C4A013487C0}" srcId="{6A615D25-6375-4DAF-8B52-E97868A4CAA2}" destId="{128ABE2A-98C9-4E32-81CB-DC0CFEA34DB2}" srcOrd="1" destOrd="0" parTransId="{513151FB-31B9-4217-AA99-C73E32CF857F}" sibTransId="{1080F01E-E70D-4E33-8B33-B70A707693A7}"/>
    <dgm:cxn modelId="{AB773A14-6E5D-4ED5-8D84-10D8EAC20E0E}" type="presOf" srcId="{F76E9857-3469-477C-9D66-2F17AFDC02A4}" destId="{FDB1536B-DE43-4CAC-9A5C-6999FB800E10}" srcOrd="0" destOrd="0" presId="urn:microsoft.com/office/officeart/2005/8/layout/cycle5"/>
    <dgm:cxn modelId="{659CB33D-5D6B-4CB1-8992-34F356A214EF}" srcId="{6A615D25-6375-4DAF-8B52-E97868A4CAA2}" destId="{1E253677-18F7-45B0-9FD4-853B29559E80}" srcOrd="3" destOrd="0" parTransId="{C66495AB-F821-4DBA-8619-CEA0B707CA53}" sibTransId="{16F52B41-7F89-4E4B-840B-6856106C7195}"/>
    <dgm:cxn modelId="{2D864F73-9C73-4F42-90CC-B0A02466C8F1}" type="presOf" srcId="{8B481AA3-98CA-4407-8E26-DCC281284D42}" destId="{3CC81033-DD57-4294-9762-993C30D75EDD}" srcOrd="0" destOrd="0" presId="urn:microsoft.com/office/officeart/2005/8/layout/cycle5"/>
    <dgm:cxn modelId="{67E3DA6B-32BD-4D47-8423-53DD27337860}" type="presOf" srcId="{26E0C89D-87A5-4FBC-9D25-C60A7F92C8E8}" destId="{8AB3A73C-C6CA-497A-AB5F-0B07227B5C01}" srcOrd="0" destOrd="0" presId="urn:microsoft.com/office/officeart/2005/8/layout/cycle5"/>
    <dgm:cxn modelId="{3F8A5371-FB9B-4E66-859B-09C2B18027A7}" type="presOf" srcId="{1080F01E-E70D-4E33-8B33-B70A707693A7}" destId="{D16095CF-D3A0-4844-B39F-BB4AB9495F76}" srcOrd="0" destOrd="0" presId="urn:microsoft.com/office/officeart/2005/8/layout/cycle5"/>
    <dgm:cxn modelId="{49A52CAF-3F75-49F8-9BA2-9EA94C31F9D3}" type="presOf" srcId="{12977FA7-B42F-492A-B2A1-5103DC678C1C}" destId="{DBFE6403-9AEA-475A-A06E-8D6178715C1C}" srcOrd="0" destOrd="0" presId="urn:microsoft.com/office/officeart/2005/8/layout/cycle5"/>
    <dgm:cxn modelId="{039C3AD3-B3E4-481C-982E-BBD787664B43}" srcId="{6A615D25-6375-4DAF-8B52-E97868A4CAA2}" destId="{DF59678B-D791-49C3-9703-A08B76CEF121}" srcOrd="4" destOrd="0" parTransId="{A55ADEFC-7B9F-46C0-8199-456BFC356022}" sibTransId="{5FB341D4-36C3-4F7A-B9F1-F1C47650E5AA}"/>
    <dgm:cxn modelId="{571E3C18-9F92-4108-951A-86F3E3CCA887}" type="presParOf" srcId="{A426EED0-7D88-47AE-9DE0-6E0439E9DCF3}" destId="{3CC81033-DD57-4294-9762-993C30D75EDD}" srcOrd="0" destOrd="0" presId="urn:microsoft.com/office/officeart/2005/8/layout/cycle5"/>
    <dgm:cxn modelId="{30D7F39B-BF92-4248-8547-E6E32751DD11}" type="presParOf" srcId="{A426EED0-7D88-47AE-9DE0-6E0439E9DCF3}" destId="{11F716D5-2D01-49C3-B687-8EED7D3BA0D5}" srcOrd="1" destOrd="0" presId="urn:microsoft.com/office/officeart/2005/8/layout/cycle5"/>
    <dgm:cxn modelId="{9733ABD3-FD90-4747-9895-00497896401E}" type="presParOf" srcId="{A426EED0-7D88-47AE-9DE0-6E0439E9DCF3}" destId="{88E517E0-B0B9-41E9-8BAD-273C65631BEC}" srcOrd="2" destOrd="0" presId="urn:microsoft.com/office/officeart/2005/8/layout/cycle5"/>
    <dgm:cxn modelId="{35F481EF-18C2-4697-91B9-CBED5A3449F5}" type="presParOf" srcId="{A426EED0-7D88-47AE-9DE0-6E0439E9DCF3}" destId="{DF6581CB-3F1A-49B6-B5D5-55DF836CE425}" srcOrd="3" destOrd="0" presId="urn:microsoft.com/office/officeart/2005/8/layout/cycle5"/>
    <dgm:cxn modelId="{BF6F7303-A20D-40AF-9504-897E403CA504}" type="presParOf" srcId="{A426EED0-7D88-47AE-9DE0-6E0439E9DCF3}" destId="{33D149AD-F3E7-4FAA-8B93-060A356D8769}" srcOrd="4" destOrd="0" presId="urn:microsoft.com/office/officeart/2005/8/layout/cycle5"/>
    <dgm:cxn modelId="{2A75645B-F459-434D-A81D-9154917B26A0}" type="presParOf" srcId="{A426EED0-7D88-47AE-9DE0-6E0439E9DCF3}" destId="{D16095CF-D3A0-4844-B39F-BB4AB9495F76}" srcOrd="5" destOrd="0" presId="urn:microsoft.com/office/officeart/2005/8/layout/cycle5"/>
    <dgm:cxn modelId="{FF059B2D-F9DB-47AA-91BF-1308393CE9FC}" type="presParOf" srcId="{A426EED0-7D88-47AE-9DE0-6E0439E9DCF3}" destId="{DB4EDEA9-D748-4E25-B5E9-F60427E27931}" srcOrd="6" destOrd="0" presId="urn:microsoft.com/office/officeart/2005/8/layout/cycle5"/>
    <dgm:cxn modelId="{4F5436DE-54AE-45DE-94E8-4DF302261ADC}" type="presParOf" srcId="{A426EED0-7D88-47AE-9DE0-6E0439E9DCF3}" destId="{122F8E14-39E5-461C-913F-06B67F71AFA0}" srcOrd="7" destOrd="0" presId="urn:microsoft.com/office/officeart/2005/8/layout/cycle5"/>
    <dgm:cxn modelId="{3E782775-439F-4BE8-97E1-93E6B63FAF29}" type="presParOf" srcId="{A426EED0-7D88-47AE-9DE0-6E0439E9DCF3}" destId="{FDB1536B-DE43-4CAC-9A5C-6999FB800E10}" srcOrd="8" destOrd="0" presId="urn:microsoft.com/office/officeart/2005/8/layout/cycle5"/>
    <dgm:cxn modelId="{285F6FA9-C1C4-410B-AB59-75A9DC083FC0}" type="presParOf" srcId="{A426EED0-7D88-47AE-9DE0-6E0439E9DCF3}" destId="{C6D59A73-9671-4D92-B0CA-CFDAB61CF880}" srcOrd="9" destOrd="0" presId="urn:microsoft.com/office/officeart/2005/8/layout/cycle5"/>
    <dgm:cxn modelId="{E9CF17F6-6B9C-4F13-9E25-6D1C4DECF9C3}" type="presParOf" srcId="{A426EED0-7D88-47AE-9DE0-6E0439E9DCF3}" destId="{2953CD08-0DB0-4134-B575-135DAB3D259D}" srcOrd="10" destOrd="0" presId="urn:microsoft.com/office/officeart/2005/8/layout/cycle5"/>
    <dgm:cxn modelId="{124092CB-E7FE-4B12-A5F2-4D778E47E241}" type="presParOf" srcId="{A426EED0-7D88-47AE-9DE0-6E0439E9DCF3}" destId="{C6A90939-B459-405F-912A-A4D9CC2BC48C}" srcOrd="11" destOrd="0" presId="urn:microsoft.com/office/officeart/2005/8/layout/cycle5"/>
    <dgm:cxn modelId="{65534E95-F540-4275-B54F-B91D51DE4B3A}" type="presParOf" srcId="{A426EED0-7D88-47AE-9DE0-6E0439E9DCF3}" destId="{F6278614-DB38-4123-B9E3-3D8795902433}" srcOrd="12" destOrd="0" presId="urn:microsoft.com/office/officeart/2005/8/layout/cycle5"/>
    <dgm:cxn modelId="{48D6C11C-6AAF-4685-B175-7654C0D5317D}" type="presParOf" srcId="{A426EED0-7D88-47AE-9DE0-6E0439E9DCF3}" destId="{DBBD0431-12BA-4BC4-A829-B8B8009EDF7D}" srcOrd="13" destOrd="0" presId="urn:microsoft.com/office/officeart/2005/8/layout/cycle5"/>
    <dgm:cxn modelId="{427A04CE-7A92-4BAA-A800-4E8A6553D2A6}" type="presParOf" srcId="{A426EED0-7D88-47AE-9DE0-6E0439E9DCF3}" destId="{6F141B39-DC0A-42C6-8018-14E0AD7B23F3}" srcOrd="14" destOrd="0" presId="urn:microsoft.com/office/officeart/2005/8/layout/cycle5"/>
    <dgm:cxn modelId="{6BA6274A-23D2-497A-AEE8-AA285FBE8952}" type="presParOf" srcId="{A426EED0-7D88-47AE-9DE0-6E0439E9DCF3}" destId="{F04EF4B5-CD7C-4029-ABD0-49D3EC824C1D}" srcOrd="15" destOrd="0" presId="urn:microsoft.com/office/officeart/2005/8/layout/cycle5"/>
    <dgm:cxn modelId="{E0DF59BD-5987-44C9-B8A5-859FA56E0ED8}" type="presParOf" srcId="{A426EED0-7D88-47AE-9DE0-6E0439E9DCF3}" destId="{0F5A777B-8ABA-468F-B618-EAD24E38EAA5}" srcOrd="16" destOrd="0" presId="urn:microsoft.com/office/officeart/2005/8/layout/cycle5"/>
    <dgm:cxn modelId="{C4A04634-F049-46C9-82F6-E07A74E37614}" type="presParOf" srcId="{A426EED0-7D88-47AE-9DE0-6E0439E9DCF3}" destId="{ED387677-142C-456A-B102-0481D6A5791D}" srcOrd="17" destOrd="0" presId="urn:microsoft.com/office/officeart/2005/8/layout/cycle5"/>
    <dgm:cxn modelId="{37C3F7B1-5421-4F1C-ACD4-91618159A1CA}" type="presParOf" srcId="{A426EED0-7D88-47AE-9DE0-6E0439E9DCF3}" destId="{DBFE6403-9AEA-475A-A06E-8D6178715C1C}" srcOrd="18" destOrd="0" presId="urn:microsoft.com/office/officeart/2005/8/layout/cycle5"/>
    <dgm:cxn modelId="{0DDBCDBB-44A3-4C92-B274-65E2FAF9C0B1}" type="presParOf" srcId="{A426EED0-7D88-47AE-9DE0-6E0439E9DCF3}" destId="{FB3551E6-1829-400C-A785-CD0CEC802113}" srcOrd="19" destOrd="0" presId="urn:microsoft.com/office/officeart/2005/8/layout/cycle5"/>
    <dgm:cxn modelId="{51EEDD5D-2D46-4CFE-AF6C-A66BCFC9E1E9}" type="presParOf" srcId="{A426EED0-7D88-47AE-9DE0-6E0439E9DCF3}" destId="{8AB3A73C-C6CA-497A-AB5F-0B07227B5C0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81033-DD57-4294-9762-993C30D75EDD}">
      <dsp:nvSpPr>
        <dsp:cNvPr id="0" name=""/>
        <dsp:cNvSpPr/>
      </dsp:nvSpPr>
      <dsp:spPr>
        <a:xfrm>
          <a:off x="3175689" y="2498"/>
          <a:ext cx="1147971" cy="74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Input handling</a:t>
          </a:r>
          <a:endParaRPr lang="en-US" sz="1400" kern="1200" dirty="0"/>
        </a:p>
      </dsp:txBody>
      <dsp:txXfrm>
        <a:off x="3212115" y="38924"/>
        <a:ext cx="1075119" cy="673329"/>
      </dsp:txXfrm>
    </dsp:sp>
    <dsp:sp modelId="{88E517E0-B0B9-41E9-8BAD-273C65631BEC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2854585" y="126953"/>
              </a:moveTo>
              <a:arcTo wR="2130188" hR="2130188" stAng="17392841" swAng="772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581CB-3F1A-49B6-B5D5-55DF836CE425}">
      <dsp:nvSpPr>
        <dsp:cNvPr id="0" name=""/>
        <dsp:cNvSpPr/>
      </dsp:nvSpPr>
      <dsp:spPr>
        <a:xfrm>
          <a:off x="4841137" y="804536"/>
          <a:ext cx="1147971" cy="74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Physics: movement</a:t>
          </a:r>
          <a:endParaRPr lang="en-US" sz="1400" kern="1200" dirty="0"/>
        </a:p>
      </dsp:txBody>
      <dsp:txXfrm>
        <a:off x="4877563" y="840962"/>
        <a:ext cx="1075119" cy="673329"/>
      </dsp:txXfrm>
    </dsp:sp>
    <dsp:sp modelId="{D16095CF-D3A0-4844-B39F-BB4AB9495F76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4121133" y="1372668"/>
              </a:moveTo>
              <a:arcTo wR="2130188" hR="2130188" stAng="20350143" swAng="10643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EDEA9-D748-4E25-B5E9-F60427E27931}">
      <dsp:nvSpPr>
        <dsp:cNvPr id="0" name=""/>
        <dsp:cNvSpPr/>
      </dsp:nvSpPr>
      <dsp:spPr>
        <a:xfrm>
          <a:off x="5252468" y="2606698"/>
          <a:ext cx="1147971" cy="74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Collision detection</a:t>
          </a:r>
          <a:endParaRPr lang="en-US" sz="1400" kern="1200" dirty="0"/>
        </a:p>
      </dsp:txBody>
      <dsp:txXfrm>
        <a:off x="5288894" y="2643124"/>
        <a:ext cx="1075119" cy="673329"/>
      </dsp:txXfrm>
    </dsp:sp>
    <dsp:sp modelId="{FDB1536B-DE43-4CAC-9A5C-6999FB800E10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4010646" y="3130976"/>
              </a:moveTo>
              <a:arcTo wR="2130188" hR="2130188" stAng="1681326" swAng="835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9A73-9671-4D92-B0CA-CFDAB61CF880}">
      <dsp:nvSpPr>
        <dsp:cNvPr id="0" name=""/>
        <dsp:cNvSpPr/>
      </dsp:nvSpPr>
      <dsp:spPr>
        <a:xfrm>
          <a:off x="4099943" y="4051919"/>
          <a:ext cx="1147971" cy="74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Networking (multiplayer games only)</a:t>
          </a:r>
          <a:endParaRPr lang="en-US" sz="1400" kern="1200" dirty="0"/>
        </a:p>
      </dsp:txBody>
      <dsp:txXfrm>
        <a:off x="4136369" y="4088345"/>
        <a:ext cx="1075119" cy="673329"/>
      </dsp:txXfrm>
    </dsp:sp>
    <dsp:sp modelId="{C6A90939-B459-405F-912A-A4D9CC2BC48C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2341598" y="4249859"/>
              </a:moveTo>
              <a:arcTo wR="2130188" hR="2130188" stAng="5058259" swAng="6834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78614-DB38-4123-B9E3-3D8795902433}">
      <dsp:nvSpPr>
        <dsp:cNvPr id="0" name=""/>
        <dsp:cNvSpPr/>
      </dsp:nvSpPr>
      <dsp:spPr>
        <a:xfrm>
          <a:off x="2251435" y="4051919"/>
          <a:ext cx="1147971" cy="74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A.I. decisions</a:t>
          </a:r>
          <a:endParaRPr lang="en-US" sz="1400" kern="1200" dirty="0"/>
        </a:p>
      </dsp:txBody>
      <dsp:txXfrm>
        <a:off x="2287861" y="4088345"/>
        <a:ext cx="1075119" cy="673329"/>
      </dsp:txXfrm>
    </dsp:sp>
    <dsp:sp modelId="{6F141B39-DC0A-42C6-8018-14E0AD7B23F3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545848" y="3554116"/>
              </a:moveTo>
              <a:arcTo wR="2130188" hR="2130188" stAng="8283139" swAng="835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EF4B5-CD7C-4029-ABD0-49D3EC824C1D}">
      <dsp:nvSpPr>
        <dsp:cNvPr id="0" name=""/>
        <dsp:cNvSpPr/>
      </dsp:nvSpPr>
      <dsp:spPr>
        <a:xfrm>
          <a:off x="1098909" y="2606698"/>
          <a:ext cx="1147971" cy="746181"/>
        </a:xfrm>
        <a:prstGeom prst="roundRect">
          <a:avLst/>
        </a:prstGeom>
        <a:gradFill rotWithShape="1">
          <a:gsLst>
            <a:gs pos="0">
              <a:schemeClr val="dk1">
                <a:tint val="92000"/>
                <a:satMod val="170000"/>
              </a:schemeClr>
            </a:gs>
            <a:gs pos="15000">
              <a:schemeClr val="dk1">
                <a:tint val="92000"/>
                <a:shade val="99000"/>
                <a:satMod val="170000"/>
              </a:schemeClr>
            </a:gs>
            <a:gs pos="62000">
              <a:schemeClr val="dk1">
                <a:tint val="96000"/>
                <a:shade val="80000"/>
                <a:satMod val="170000"/>
              </a:schemeClr>
            </a:gs>
            <a:gs pos="97000">
              <a:schemeClr val="dk1">
                <a:tint val="98000"/>
                <a:shade val="63000"/>
                <a:satMod val="170000"/>
              </a:schemeClr>
            </a:gs>
            <a:gs pos="100000">
              <a:schemeClr val="dk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1">
              <a:shade val="80000"/>
            </a:schemeClr>
          </a:contourClr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3D drawing</a:t>
          </a:r>
          <a:endParaRPr lang="en-US" sz="1400" b="0" kern="1200" dirty="0"/>
        </a:p>
      </dsp:txBody>
      <dsp:txXfrm>
        <a:off x="1135335" y="2643124"/>
        <a:ext cx="1075119" cy="673329"/>
      </dsp:txXfrm>
    </dsp:sp>
    <dsp:sp modelId="{ED387677-142C-456A-B102-0481D6A5791D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3099" y="2015319"/>
              </a:moveTo>
              <a:arcTo wR="2130188" hR="2130188" stAng="10985468" swAng="10643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6403-9AEA-475A-A06E-8D6178715C1C}">
      <dsp:nvSpPr>
        <dsp:cNvPr id="0" name=""/>
        <dsp:cNvSpPr/>
      </dsp:nvSpPr>
      <dsp:spPr>
        <a:xfrm>
          <a:off x="1510241" y="804536"/>
          <a:ext cx="1147971" cy="746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Sounds</a:t>
          </a:r>
          <a:endParaRPr lang="en-US" sz="1400" kern="1200" dirty="0"/>
        </a:p>
      </dsp:txBody>
      <dsp:txXfrm>
        <a:off x="1546667" y="840962"/>
        <a:ext cx="1075119" cy="673329"/>
      </dsp:txXfrm>
    </dsp:sp>
    <dsp:sp modelId="{8AB3A73C-C6CA-497A-AB5F-0B07227B5C01}">
      <dsp:nvSpPr>
        <dsp:cNvPr id="0" name=""/>
        <dsp:cNvSpPr/>
      </dsp:nvSpPr>
      <dsp:spPr>
        <a:xfrm>
          <a:off x="1619486" y="375589"/>
          <a:ext cx="4260376" cy="4260376"/>
        </a:xfrm>
        <a:custGeom>
          <a:avLst/>
          <a:gdLst/>
          <a:ahLst/>
          <a:cxnLst/>
          <a:rect l="0" t="0" r="0" b="0"/>
          <a:pathLst>
            <a:path>
              <a:moveTo>
                <a:pt x="977774" y="338640"/>
              </a:moveTo>
              <a:arcTo wR="2130188" hR="2130188" stAng="14234930" swAng="772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88BB-216E-4E0E-A9E0-0141E01D4EFD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F747-A686-4171-B497-234B3B35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F747-A686-4171-B497-234B3B35B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F747-A686-4171-B497-234B3B35B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F747-A686-4171-B497-234B3B35B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F747-A686-4171-B497-234B3B35B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F747-A686-4171-B497-234B3B35B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rgbClr val="FFFFFF">
              <a:alpha val="80000"/>
            </a:srgb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ABBCA1-2F8E-456F-BAFC-2B89EBA7EF74}" type="datetimeFigureOut">
              <a:rPr lang="en-US" smtClean="0"/>
              <a:t>3/13/2012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B81193-DBEB-4499-9081-86FE1CD3815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/>
          <a:stretch/>
        </p:blipFill>
        <p:spPr>
          <a:xfrm>
            <a:off x="1020726" y="0"/>
            <a:ext cx="81232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043" y="152400"/>
            <a:ext cx="7406640" cy="1472184"/>
          </a:xfrm>
        </p:spPr>
        <p:txBody>
          <a:bodyPr/>
          <a:lstStyle/>
          <a:p>
            <a:r>
              <a:rPr lang="en-US" dirty="0" smtClean="0"/>
              <a:t>Overview of 3D Graphics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7406640" cy="1752600"/>
          </a:xfrm>
        </p:spPr>
        <p:txBody>
          <a:bodyPr/>
          <a:lstStyle/>
          <a:p>
            <a:pPr algn="r"/>
            <a:r>
              <a:rPr lang="en-US" dirty="0" smtClean="0"/>
              <a:t>Henry Wise Wood</a:t>
            </a:r>
          </a:p>
          <a:p>
            <a:pPr algn="r"/>
            <a:r>
              <a:rPr lang="en-US" dirty="0" smtClean="0"/>
              <a:t>Math Club</a:t>
            </a:r>
          </a:p>
          <a:p>
            <a:pPr algn="r"/>
            <a:r>
              <a:rPr lang="en-US" dirty="0" smtClean="0"/>
              <a:t>March 12,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620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47800"/>
            <a:ext cx="2641194" cy="2641194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371600"/>
            <a:ext cx="304800" cy="30480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1447800" y="1524000"/>
            <a:ext cx="60960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0"/>
          </p:cNvCxnSpPr>
          <p:nvPr/>
        </p:nvCxnSpPr>
        <p:spPr>
          <a:xfrm flipV="1">
            <a:off x="6324600" y="1447800"/>
            <a:ext cx="1244397" cy="381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1828800"/>
            <a:ext cx="1244397" cy="762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68997" y="1828800"/>
            <a:ext cx="1270203" cy="762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0"/>
          </p:cNvCxnSpPr>
          <p:nvPr/>
        </p:nvCxnSpPr>
        <p:spPr>
          <a:xfrm flipH="1" flipV="1">
            <a:off x="7568997" y="1447800"/>
            <a:ext cx="1270203" cy="381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21606" y="41148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Color of texture is combined with color of vertex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cube requires 24 vertices and 12 triangles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7555106" y="1367930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48400" y="76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(x=1, y=1, z=1, color=green, u=0, v=0)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324600" y="3001559"/>
            <a:ext cx="1244398" cy="1066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568997" y="3001559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568997" y="2999050"/>
            <a:ext cx="1270203" cy="10693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16597" y="263222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79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07090" y="27869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263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process by which 3D objects are drawn is known as the graphics pipeline</a:t>
            </a:r>
          </a:p>
          <a:p>
            <a:r>
              <a:rPr lang="en-US" dirty="0" smtClean="0"/>
              <a:t>There are two main types of graphics pipelines: </a:t>
            </a:r>
            <a:r>
              <a:rPr lang="en-US" b="1" dirty="0" smtClean="0"/>
              <a:t>fixed-function</a:t>
            </a:r>
            <a:r>
              <a:rPr lang="en-US" dirty="0" smtClean="0"/>
              <a:t> and </a:t>
            </a:r>
            <a:r>
              <a:rPr lang="en-US" b="1" dirty="0" err="1" smtClean="0"/>
              <a:t>shader</a:t>
            </a:r>
            <a:endParaRPr lang="en-US" dirty="0" smtClean="0"/>
          </a:p>
          <a:p>
            <a:r>
              <a:rPr lang="en-US" b="1" dirty="0" smtClean="0"/>
              <a:t>Fixed-function: </a:t>
            </a:r>
            <a:r>
              <a:rPr lang="en-US" dirty="0" smtClean="0"/>
              <a:t>The graphics card performs a fixed series of steps to render the scene</a:t>
            </a:r>
          </a:p>
          <a:p>
            <a:r>
              <a:rPr lang="en-US" b="1" dirty="0" err="1" smtClean="0"/>
              <a:t>Shader</a:t>
            </a:r>
            <a:r>
              <a:rPr lang="en-US" b="1" dirty="0" smtClean="0"/>
              <a:t>: </a:t>
            </a:r>
            <a:r>
              <a:rPr lang="en-US" dirty="0" smtClean="0"/>
              <a:t>The programmer writes a program (</a:t>
            </a:r>
            <a:r>
              <a:rPr lang="en-US" dirty="0" err="1" smtClean="0"/>
              <a:t>shader</a:t>
            </a:r>
            <a:r>
              <a:rPr lang="en-US" dirty="0" smtClean="0"/>
              <a:t>) that runs on the graphics card to render the scene. Using </a:t>
            </a:r>
            <a:r>
              <a:rPr lang="en-US" dirty="0" err="1" smtClean="0"/>
              <a:t>shaders</a:t>
            </a:r>
            <a:r>
              <a:rPr lang="en-US" dirty="0" smtClean="0"/>
              <a:t>, you can create more realistic effects like water ripples/reflection</a:t>
            </a:r>
          </a:p>
          <a:p>
            <a:r>
              <a:rPr lang="en-US" dirty="0" smtClean="0"/>
              <a:t>Side note: </a:t>
            </a:r>
            <a:r>
              <a:rPr lang="en-US" dirty="0" err="1" smtClean="0"/>
              <a:t>Shaders</a:t>
            </a:r>
            <a:r>
              <a:rPr lang="en-US" dirty="0" smtClean="0"/>
              <a:t> have many uses outside of 3D graphics, where they can be used to perform general computing tasks (e.g. </a:t>
            </a:r>
            <a:r>
              <a:rPr lang="en-US" dirty="0" err="1" smtClean="0"/>
              <a:t>Nvidia</a:t>
            </a:r>
            <a:r>
              <a:rPr lang="en-US" dirty="0" smtClean="0"/>
              <a:t> CUDA and </a:t>
            </a:r>
            <a:r>
              <a:rPr lang="en-US" dirty="0" err="1" smtClean="0"/>
              <a:t>OpenCL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Fixed-function vertex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dirty="0" smtClean="0"/>
              <a:t>Simplified overview of steps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The vertices are multiplied by the </a:t>
            </a:r>
            <a:r>
              <a:rPr lang="en-US" b="1" dirty="0" smtClean="0"/>
              <a:t>world matrix</a:t>
            </a:r>
            <a:r>
              <a:rPr lang="en-US" dirty="0" smtClean="0"/>
              <a:t>, which transforms each vertex into its correct position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The vertices are multiplied by the </a:t>
            </a:r>
            <a:r>
              <a:rPr lang="en-US" b="1" dirty="0" smtClean="0"/>
              <a:t>projection matrix</a:t>
            </a:r>
            <a:r>
              <a:rPr lang="en-US" dirty="0" smtClean="0"/>
              <a:t>, which converts each 3D vertex into a 2D vertex to be displayed on the screen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Each triangle is rendered with its corresponding texture, using </a:t>
            </a:r>
            <a:r>
              <a:rPr lang="en-US" b="1" dirty="0" smtClean="0"/>
              <a:t>depth testing </a:t>
            </a:r>
            <a:r>
              <a:rPr lang="en-US" dirty="0" smtClean="0"/>
              <a:t>to determine which triangles are on top of others</a:t>
            </a:r>
          </a:p>
        </p:txBody>
      </p:sp>
    </p:spTree>
    <p:extLst>
      <p:ext uri="{BB962C8B-B14F-4D97-AF65-F5344CB8AC3E}">
        <p14:creationId xmlns:p14="http://schemas.microsoft.com/office/powerpoint/2010/main" val="11964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matrix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Before rendering, each vertex is first transformed by the </a:t>
            </a:r>
            <a:r>
              <a:rPr lang="en-US" b="1" dirty="0" smtClean="0"/>
              <a:t>world matrix</a:t>
            </a:r>
            <a:r>
              <a:rPr lang="en-US" dirty="0" smtClean="0"/>
              <a:t> (also called the </a:t>
            </a:r>
            <a:r>
              <a:rPr lang="en-US" dirty="0" err="1" smtClean="0"/>
              <a:t>modelview</a:t>
            </a:r>
            <a:r>
              <a:rPr lang="en-US" dirty="0" smtClean="0"/>
              <a:t> matrix)</a:t>
            </a:r>
          </a:p>
          <a:p>
            <a:r>
              <a:rPr lang="en-US" dirty="0" smtClean="0"/>
              <a:t>The world matrix is supplied by the programmer and can be changed at any time</a:t>
            </a:r>
          </a:p>
          <a:p>
            <a:r>
              <a:rPr lang="en-US" dirty="0" smtClean="0"/>
              <a:t>By changing the world matrix, we can rotate, scale, and translate each point in the same way</a:t>
            </a:r>
          </a:p>
          <a:p>
            <a:r>
              <a:rPr lang="en-US" dirty="0" smtClean="0"/>
              <a:t>That way, we don’t have to re-send all our vertices to the video card if we just want to transform all of them in the same way</a:t>
            </a:r>
          </a:p>
          <a:p>
            <a:pPr marL="82296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4268182"/>
            <a:ext cx="7315200" cy="2437418"/>
            <a:chOff x="1524000" y="4268182"/>
            <a:chExt cx="7315200" cy="2437418"/>
          </a:xfrm>
        </p:grpSpPr>
        <p:sp>
          <p:nvSpPr>
            <p:cNvPr id="9" name="Rectangle 8"/>
            <p:cNvSpPr/>
            <p:nvPr/>
          </p:nvSpPr>
          <p:spPr>
            <a:xfrm>
              <a:off x="1524000" y="4268182"/>
              <a:ext cx="7315200" cy="24374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905" y="4456402"/>
              <a:ext cx="770695" cy="8768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157" y="4456401"/>
              <a:ext cx="770695" cy="8768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105" y="4456402"/>
              <a:ext cx="770695" cy="8768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705" y="4456402"/>
              <a:ext cx="770695" cy="8768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305" y="4486368"/>
              <a:ext cx="770695" cy="87687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52600" y="5562600"/>
              <a:ext cx="685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The same set of vertices can be used to draw all 5 cubes. Each cube is simply drawn with a different world matrix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/>
                <a:t>Only </a:t>
              </a:r>
              <a:r>
                <a:rPr lang="en-US" dirty="0" smtClean="0"/>
                <a:t>8 </a:t>
              </a:r>
              <a:r>
                <a:rPr lang="en-US" dirty="0"/>
                <a:t>vertices required, not </a:t>
              </a:r>
              <a:r>
                <a:rPr lang="en-US" dirty="0" smtClean="0"/>
                <a:t>40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8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If the world matrix is the identity matrix, the vertices are not changed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Other matrices transform vertices in different ways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CA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CA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CA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i="1" dirty="0" smtClean="0">
                  <a:latin typeface="Cambria Math"/>
                </a:endParaRPr>
              </a:p>
              <a:p>
                <a:r>
                  <a:rPr lang="en-US" dirty="0" smtClean="0"/>
                  <a:t>We can multiply several transformation matrices together to create a new transformation matrix. For example, if [A] rotates everything by 90 degrees about the X-axis and [B] translates everything 5 units in the negative Z direction, then [B][A] will rotate then translate.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60" r="-17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6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matrix: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implement a camera, we have to move all the objects in the opposite of the direction of the camera using the world matrix</a:t>
            </a:r>
          </a:p>
          <a:p>
            <a:r>
              <a:rPr lang="en-US" dirty="0" smtClean="0"/>
              <a:t>For example, if the camera rotates to the right, we have to rotate all of the vertices towards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79792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Next, each vertex is transformed by a </a:t>
            </a:r>
            <a:r>
              <a:rPr lang="en-US" b="1" dirty="0" smtClean="0"/>
              <a:t>projection matrix</a:t>
            </a:r>
            <a:endParaRPr lang="en-US" dirty="0" smtClean="0"/>
          </a:p>
          <a:p>
            <a:r>
              <a:rPr lang="en-US" dirty="0" smtClean="0"/>
              <a:t>The projection matrix transform each 3D point into 2D points that can be displayed on the screen</a:t>
            </a:r>
          </a:p>
          <a:p>
            <a:r>
              <a:rPr lang="en-US" dirty="0" smtClean="0"/>
              <a:t>There are two main types of projection matrices, orthographic and perspective</a:t>
            </a:r>
          </a:p>
          <a:p>
            <a:r>
              <a:rPr lang="en-US" b="1" dirty="0" smtClean="0"/>
              <a:t>Perspective:</a:t>
            </a:r>
            <a:r>
              <a:rPr lang="en-US" dirty="0" smtClean="0"/>
              <a:t> Objects appear smaller when further away</a:t>
            </a:r>
          </a:p>
          <a:p>
            <a:r>
              <a:rPr lang="en-US" b="1" dirty="0" smtClean="0"/>
              <a:t>Orthographic:</a:t>
            </a:r>
            <a:r>
              <a:rPr lang="en-US" dirty="0" smtClean="0"/>
              <a:t> Objects are the same size no matter what</a:t>
            </a:r>
            <a:endParaRPr lang="en-US" b="1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4495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Orthographic projection – z coordinate is thrown out the window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Perspective projection – more complicated (involves additional coordinate)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26419"/>
            <a:ext cx="3505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1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879592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does the graphics card decide which triangles are hidden by others?</a:t>
            </a:r>
          </a:p>
          <a:p>
            <a:r>
              <a:rPr lang="en-US" dirty="0" smtClean="0"/>
              <a:t>The most common solution is called depth testing (also known as z-buffering)</a:t>
            </a:r>
          </a:p>
          <a:p>
            <a:r>
              <a:rPr lang="en-US" dirty="0" smtClean="0"/>
              <a:t>For every frame, the graphics card must keep track of the nearest seen Z value for every single pixel on the screen</a:t>
            </a:r>
          </a:p>
          <a:p>
            <a:r>
              <a:rPr lang="en-US" dirty="0" smtClean="0"/>
              <a:t>When a triangle is drawn, the Z value of each pixel is compared against the value in the Z buffer and will only be drawn if it is nearer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238999" y="1619324"/>
            <a:ext cx="1675071" cy="1620798"/>
            <a:chOff x="6705600" y="2430943"/>
            <a:chExt cx="1675071" cy="162079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858000" y="3867075"/>
              <a:ext cx="11430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6858000" y="2800275"/>
              <a:ext cx="0" cy="1066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858000" y="3081963"/>
              <a:ext cx="685800" cy="785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05600" y="243094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279776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9671" y="368240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3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3D game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91683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2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testing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72642" y="3220583"/>
            <a:ext cx="1676400" cy="22860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8134492">
            <a:off x="2970119" y="2805265"/>
            <a:ext cx="914400" cy="2874333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3"/>
          </p:cNvCxnSpPr>
          <p:nvPr/>
        </p:nvCxnSpPr>
        <p:spPr>
          <a:xfrm flipH="1">
            <a:off x="2729842" y="5506583"/>
            <a:ext cx="381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72642" y="6083917"/>
            <a:ext cx="115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3m away</a:t>
            </a:r>
            <a:endParaRPr lang="en-US" dirty="0"/>
          </a:p>
        </p:txBody>
      </p:sp>
      <p:cxnSp>
        <p:nvCxnSpPr>
          <p:cNvPr id="16" name="Straight Connector 15"/>
          <p:cNvCxnSpPr>
            <a:stCxn id="11" idx="3"/>
          </p:cNvCxnSpPr>
          <p:nvPr/>
        </p:nvCxnSpPr>
        <p:spPr>
          <a:xfrm>
            <a:off x="4642884" y="5009145"/>
            <a:ext cx="296758" cy="76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82442" y="5820911"/>
            <a:ext cx="115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 away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103133" y="3664209"/>
            <a:ext cx="3595678" cy="1041544"/>
            <a:chOff x="1103133" y="3664209"/>
            <a:chExt cx="3595678" cy="1041544"/>
          </a:xfrm>
        </p:grpSpPr>
        <p:sp>
          <p:nvSpPr>
            <p:cNvPr id="12" name="Isosceles Triangle 11"/>
            <p:cNvSpPr/>
            <p:nvPr/>
          </p:nvSpPr>
          <p:spPr>
            <a:xfrm rot="3277678">
              <a:off x="2443772" y="2450714"/>
              <a:ext cx="914400" cy="3595678"/>
            </a:xfrm>
            <a:prstGeom prst="triangle">
              <a:avLst/>
            </a:prstGeom>
            <a:solidFill>
              <a:srgbClr val="3891A7">
                <a:alpha val="45882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91600" y="4033541"/>
              <a:ext cx="428642" cy="3300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7965" y="3664209"/>
              <a:ext cx="1154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2m away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31615" y="431543"/>
            <a:ext cx="4693634" cy="4710588"/>
            <a:chOff x="4631615" y="431543"/>
            <a:chExt cx="4693634" cy="4710588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631615" y="3031871"/>
              <a:ext cx="1083385" cy="93052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791263" y="431543"/>
              <a:ext cx="4533986" cy="4710588"/>
              <a:chOff x="4791263" y="431543"/>
              <a:chExt cx="4533986" cy="471058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791263" y="431543"/>
                <a:ext cx="4533986" cy="3232666"/>
                <a:chOff x="1268891" y="1905000"/>
                <a:chExt cx="4533986" cy="3232666"/>
              </a:xfrm>
            </p:grpSpPr>
            <p:sp>
              <p:nvSpPr>
                <p:cNvPr id="26" name="Isosceles Triangle 25"/>
                <p:cNvSpPr/>
                <p:nvPr/>
              </p:nvSpPr>
              <p:spPr>
                <a:xfrm>
                  <a:off x="2438400" y="1905000"/>
                  <a:ext cx="1676400" cy="2286000"/>
                </a:xfrm>
                <a:prstGeom prst="triangle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rot="3277678">
                  <a:off x="2609530" y="1135131"/>
                  <a:ext cx="914400" cy="3595678"/>
                </a:xfrm>
                <a:prstGeom prst="triangle">
                  <a:avLst/>
                </a:prstGeom>
                <a:solidFill>
                  <a:srgbClr val="3891A7"/>
                </a:solidFill>
                <a:ln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>
                  <a:stCxn id="26" idx="3"/>
                </p:cNvCxnSpPr>
                <p:nvPr/>
              </p:nvCxnSpPr>
              <p:spPr>
                <a:xfrm flipH="1">
                  <a:off x="2895600" y="4191000"/>
                  <a:ext cx="381000" cy="533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2438400" y="4768334"/>
                  <a:ext cx="11546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3m away</a:t>
                  </a:r>
                  <a:endParaRPr lang="en-US" dirty="0"/>
                </a:p>
              </p:txBody>
            </p:sp>
            <p:cxnSp>
              <p:nvCxnSpPr>
                <p:cNvPr id="31" name="Straight Connector 30"/>
                <p:cNvCxnSpPr>
                  <a:stCxn id="27" idx="3"/>
                </p:cNvCxnSpPr>
                <p:nvPr/>
              </p:nvCxnSpPr>
              <p:spPr>
                <a:xfrm>
                  <a:off x="4808642" y="3693562"/>
                  <a:ext cx="296758" cy="7678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4648200" y="4505328"/>
                  <a:ext cx="11546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1m away</a:t>
                  </a:r>
                  <a:endParaRPr lang="en-US" dirty="0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857358" y="2717958"/>
                  <a:ext cx="428642" cy="33004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1283723" y="2348626"/>
                  <a:ext cx="11546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2m away</a:t>
                  </a:r>
                  <a:endParaRPr lang="en-US" dirty="0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 rot="18134492">
                  <a:off x="3135877" y="1489682"/>
                  <a:ext cx="914400" cy="2874333"/>
                </a:xfrm>
                <a:prstGeom prst="triangle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798972" y="1244501"/>
                <a:ext cx="973428" cy="31190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285686" y="4495800"/>
                <a:ext cx="1342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Pixels here not drawn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coordinate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Standardized in the math world</a:t>
            </a:r>
          </a:p>
          <a:p>
            <a:r>
              <a:rPr lang="en-US" dirty="0" smtClean="0"/>
              <a:t>NOT standardized in the computer graphics world</a:t>
            </a:r>
          </a:p>
          <a:p>
            <a:r>
              <a:rPr lang="en-US" dirty="0" smtClean="0"/>
              <a:t>Sometimes, the same game engine may use different 2D coordinate systems for different purposes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6918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coordinate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4600"/>
              </p:ext>
            </p:extLst>
          </p:nvPr>
        </p:nvGraphicFramePr>
        <p:xfrm>
          <a:off x="1435100" y="1447800"/>
          <a:ext cx="7499349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</a:t>
                      </a:r>
                      <a:r>
                        <a:rPr lang="en-US" baseline="0" dirty="0" smtClean="0"/>
                        <a:t> left-handed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Used by DirectX (Windows</a:t>
                      </a:r>
                      <a:r>
                        <a:rPr lang="en-US" baseline="0" dirty="0" smtClean="0"/>
                        <a:t> / Xbox)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by Sony PlayStation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by OpenGL and Nintendo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286000" y="3349256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86000" y="2282456"/>
            <a:ext cx="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6000" y="2564144"/>
            <a:ext cx="685800" cy="785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600" y="19131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227994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7671" y="31645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3329" y="2655332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3329" y="2655332"/>
            <a:ext cx="0" cy="84742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73329" y="1969532"/>
            <a:ext cx="5715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4829" y="1752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5000" y="24706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2829" y="3440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15200" y="3006356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315200" y="2121932"/>
            <a:ext cx="0" cy="8844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58000" y="3006356"/>
            <a:ext cx="457200" cy="4964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29400" y="3440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56871" y="28216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799" y="5181600"/>
            <a:ext cx="746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http://softimage.wiki.softimage.com/xwalkdocs/ftk_TemplateRef_SI_CoordinateSystem.htm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14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terminology of 3D graphics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en-CA" b="1" dirty="0" smtClean="0"/>
                  <a:t>Matrix: </a:t>
                </a:r>
                <a:r>
                  <a:rPr lang="en-CA" dirty="0" smtClean="0"/>
                  <a:t>A rectangular array of numbers</a:t>
                </a:r>
                <a:br>
                  <a:rPr lang="en-CA" dirty="0" smtClean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>For 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A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CA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A" dirty="0" smtClean="0"/>
                  <a:t/>
                </a:r>
                <a:br>
                  <a:rPr lang="en-CA" dirty="0" smtClean="0"/>
                </a:br>
                <a:endParaRPr lang="en-CA" dirty="0" smtClean="0"/>
              </a:p>
              <a:p>
                <a:r>
                  <a:rPr lang="en-CA" b="1" dirty="0" smtClean="0"/>
                  <a:t>Vector / point / column matrix:</a:t>
                </a:r>
                <a:r>
                  <a:rPr lang="en-CA" dirty="0" smtClean="0"/>
                  <a:t> Consists of 3 numbers, representing a point or a direction</a:t>
                </a:r>
                <a:br>
                  <a:rPr lang="en-CA" dirty="0" smtClean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>For example (1,2,3)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A" b="1" dirty="0" smtClean="0"/>
                  <a:t/>
                </a:r>
                <a:br>
                  <a:rPr lang="en-CA" b="1" dirty="0" smtClean="0"/>
                </a:br>
                <a:endParaRPr lang="en-CA" b="1" dirty="0" smtClean="0"/>
              </a:p>
              <a:p>
                <a:r>
                  <a:rPr lang="en-CA" b="1" dirty="0" smtClean="0"/>
                  <a:t>Matrix multiplication</a:t>
                </a:r>
                <a:r>
                  <a:rPr lang="en-CA" dirty="0" smtClean="0"/>
                  <a:t>: When you multiply a 3x3 matrix by a vector, you get another vector.</a:t>
                </a:r>
                <a:br>
                  <a:rPr lang="en-CA" dirty="0" smtClean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>For 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CA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>When you multiply a 3x3 matrix by another 3x3 matrix, you get another 3x3 matrix.</a:t>
                </a:r>
                <a:br>
                  <a:rPr lang="en-CA" dirty="0" smtClean="0"/>
                </a:br>
                <a:r>
                  <a:rPr lang="en-CA" dirty="0"/>
                  <a:t/>
                </a:r>
                <a:br>
                  <a:rPr lang="en-CA" dirty="0"/>
                </a:br>
                <a:r>
                  <a:rPr lang="en-CA" dirty="0" smtClean="0"/>
                  <a:t>For 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CA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CA" i="1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CA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0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79792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 3D object is basically made of 2 things:</a:t>
            </a:r>
          </a:p>
          <a:p>
            <a:pPr lvl="1"/>
            <a:r>
              <a:rPr lang="en-US" dirty="0" smtClean="0"/>
              <a:t>Triangles</a:t>
            </a:r>
          </a:p>
          <a:p>
            <a:pPr lvl="1"/>
            <a:r>
              <a:rPr lang="en-US" dirty="0"/>
              <a:t>Zero or more 2D textures</a:t>
            </a:r>
            <a:br>
              <a:rPr lang="en-US" dirty="0"/>
            </a:br>
            <a:r>
              <a:rPr lang="en-US" dirty="0"/>
              <a:t>(images drawn onto the </a:t>
            </a:r>
            <a:r>
              <a:rPr lang="en-US" dirty="0" smtClean="0"/>
              <a:t>triangles)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10101"/>
            <a:ext cx="23342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26" y="3047999"/>
            <a:ext cx="1312555" cy="13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9" t="47325"/>
          <a:stretch/>
        </p:blipFill>
        <p:spPr bwMode="auto">
          <a:xfrm>
            <a:off x="3886200" y="3047999"/>
            <a:ext cx="2441362" cy="18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1" y="5181600"/>
            <a:ext cx="1834940" cy="152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98" y="1905000"/>
            <a:ext cx="1288312" cy="1288312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70798" y="2244356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urved Connector 9"/>
          <p:cNvCxnSpPr/>
          <p:nvPr/>
        </p:nvCxnSpPr>
        <p:spPr>
          <a:xfrm>
            <a:off x="6775598" y="2549156"/>
            <a:ext cx="1295400" cy="117844"/>
          </a:xfrm>
          <a:prstGeom prst="curvedConnector3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27" y="5043293"/>
            <a:ext cx="2550297" cy="15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vertex is a point in space with some additional properties attached</a:t>
            </a:r>
          </a:p>
          <a:p>
            <a:r>
              <a:rPr lang="en-US" dirty="0" smtClean="0"/>
              <a:t>Basically, each vertex consists of:</a:t>
            </a:r>
          </a:p>
          <a:p>
            <a:pPr lvl="1"/>
            <a:r>
              <a:rPr lang="en-US" dirty="0" smtClean="0"/>
              <a:t>Cartesian coordinates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Color (</a:t>
            </a:r>
            <a:r>
              <a:rPr lang="en-US" dirty="0" err="1" smtClean="0"/>
              <a:t>a,r,g,b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Texture coordinates 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r>
              <a:rPr lang="en-US" dirty="0" smtClean="0"/>
              <a:t>Objects can share vertices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long as these properties</a:t>
            </a:r>
            <a:br>
              <a:rPr lang="en-US" dirty="0" smtClean="0"/>
            </a:br>
            <a:r>
              <a:rPr lang="en-US" dirty="0" smtClean="0"/>
              <a:t>are the same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53200" y="3379312"/>
            <a:ext cx="2438400" cy="2488088"/>
            <a:chOff x="5029200" y="2750622"/>
            <a:chExt cx="2438400" cy="2488088"/>
          </a:xfrm>
        </p:grpSpPr>
        <p:sp>
          <p:nvSpPr>
            <p:cNvPr id="10" name="Oval 9"/>
            <p:cNvSpPr/>
            <p:nvPr/>
          </p:nvSpPr>
          <p:spPr>
            <a:xfrm>
              <a:off x="6555858" y="3819237"/>
              <a:ext cx="120502" cy="1190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029200" y="2750622"/>
              <a:ext cx="2438400" cy="2488088"/>
              <a:chOff x="1981200" y="2072244"/>
              <a:chExt cx="2438400" cy="248808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2133600" y="4194544"/>
                <a:ext cx="19050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2133600" y="2441576"/>
                <a:ext cx="0" cy="174942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2133600" y="2993065"/>
                <a:ext cx="1066800" cy="120147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981200" y="207224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00400" y="262373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038600" y="3974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7000" y="4191000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133600" y="3184450"/>
                <a:ext cx="1447800" cy="1006550"/>
                <a:chOff x="2133600" y="3184450"/>
                <a:chExt cx="1447800" cy="100655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133600" y="3193311"/>
                  <a:ext cx="1447800" cy="997689"/>
                  <a:chOff x="2133600" y="3193311"/>
                  <a:chExt cx="1447800" cy="997689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3276600" y="3593804"/>
                    <a:ext cx="0" cy="597196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2133600" y="3200400"/>
                    <a:ext cx="304800" cy="393404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2133600" y="3593804"/>
                    <a:ext cx="1143000" cy="0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2438400" y="3193311"/>
                    <a:ext cx="1143000" cy="0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3276600" y="3207488"/>
                    <a:ext cx="304800" cy="393404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438400" y="3200400"/>
                    <a:ext cx="0" cy="692002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3581400" y="3184450"/>
                  <a:ext cx="0" cy="597196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3276600" y="3777366"/>
                  <a:ext cx="304800" cy="393404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3568109" y="3361626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32101" y="3810000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81400" y="2971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(5,3,2)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8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1"/>
          <p:cNvSpPr/>
          <p:nvPr/>
        </p:nvSpPr>
        <p:spPr>
          <a:xfrm rot="10800000">
            <a:off x="3159713" y="3029179"/>
            <a:ext cx="981767" cy="49377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140318" y="3544824"/>
            <a:ext cx="981767" cy="49377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sharing - example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5743674"/>
              </p:ext>
            </p:extLst>
          </p:nvPr>
        </p:nvGraphicFramePr>
        <p:xfrm>
          <a:off x="2831451" y="4657481"/>
          <a:ext cx="47036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845"/>
                <a:gridCol w="2351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vertices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vertices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087465" y="4105053"/>
            <a:ext cx="131312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87465" y="2003682"/>
            <a:ext cx="0" cy="210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88685" y="3467246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67187" y="32463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(1,1,red)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106073" y="3984220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91545" y="410509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(0,0,red)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062649" y="3984220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48121" y="4105091"/>
            <a:ext cx="128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(2,0,red)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107093" y="2956580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67187" y="25909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(2,2,red)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110433" y="2948750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84192" y="2590918"/>
            <a:ext cx="128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(0,2,red)</a:t>
            </a:r>
            <a:endParaRPr lang="en-US" dirty="0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5845726" y="3041678"/>
            <a:ext cx="981767" cy="49377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5826331" y="3557323"/>
            <a:ext cx="981767" cy="49377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73478" y="4117552"/>
            <a:ext cx="131312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73478" y="2016181"/>
            <a:ext cx="0" cy="210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74698" y="3479745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553200" y="325882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(1,1,red) and (1,1,green)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792086" y="3996719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377558" y="411759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(0,0,red)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748662" y="3996719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334134" y="4117590"/>
            <a:ext cx="128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(2,0,red)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793106" y="2969079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553200" y="260341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(2,2,green)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796446" y="2961249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70205" y="2603417"/>
            <a:ext cx="128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(0,2,green)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2512" y="1622682"/>
            <a:ext cx="40990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68525" y="1646196"/>
            <a:ext cx="40990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67200" y="3886200"/>
            <a:ext cx="40990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56419" y="3905153"/>
            <a:ext cx="40990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31504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texture is an image drawn onto a triangle</a:t>
            </a:r>
          </a:p>
          <a:p>
            <a:r>
              <a:rPr lang="en-US" dirty="0"/>
              <a:t>A single triangle can use only part of a texture </a:t>
            </a:r>
            <a:endParaRPr lang="en-US" dirty="0" smtClean="0"/>
          </a:p>
          <a:p>
            <a:r>
              <a:rPr lang="en-US" dirty="0" smtClean="0"/>
              <a:t>Every vertex is assigned a texture coordinate</a:t>
            </a:r>
            <a:br>
              <a:rPr lang="en-US" dirty="0" smtClean="0"/>
            </a:br>
            <a:r>
              <a:rPr lang="en-US" dirty="0" smtClean="0"/>
              <a:t>(u, v)</a:t>
            </a:r>
          </a:p>
          <a:p>
            <a:r>
              <a:rPr lang="en-US" dirty="0" smtClean="0"/>
              <a:t>The texture coordinate tells the graphics card which part of the texture should be used to draw the triangle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66037" y="1847849"/>
            <a:ext cx="4091763" cy="4846084"/>
            <a:chOff x="1166037" y="1847849"/>
            <a:chExt cx="4091763" cy="4846084"/>
          </a:xfrm>
        </p:grpSpPr>
        <p:grpSp>
          <p:nvGrpSpPr>
            <p:cNvPr id="48" name="Group 47"/>
            <p:cNvGrpSpPr/>
            <p:nvPr/>
          </p:nvGrpSpPr>
          <p:grpSpPr>
            <a:xfrm>
              <a:off x="1166037" y="1847849"/>
              <a:ext cx="4091763" cy="4846084"/>
              <a:chOff x="1166037" y="1847849"/>
              <a:chExt cx="4091763" cy="484608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245781" y="4343401"/>
                <a:ext cx="3933586" cy="2350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2209800" y="6324600"/>
                <a:ext cx="1851837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209800" y="4676369"/>
                <a:ext cx="11518" cy="164823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2323955" y="4811767"/>
                <a:ext cx="1428752" cy="1428750"/>
                <a:chOff x="2323955" y="4811767"/>
                <a:chExt cx="1428752" cy="1428750"/>
              </a:xfrm>
            </p:grpSpPr>
            <p:pic>
              <p:nvPicPr>
                <p:cNvPr id="3084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2323957" y="4811767"/>
                  <a:ext cx="1428750" cy="1428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Right Triangle 33"/>
                <p:cNvSpPr/>
                <p:nvPr/>
              </p:nvSpPr>
              <p:spPr>
                <a:xfrm rot="10800000">
                  <a:off x="2323955" y="4811767"/>
                  <a:ext cx="1428751" cy="142875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166037" y="6324600"/>
                <a:ext cx="2110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(x=0,y=0,u=0.5,v=0)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147237" y="6324600"/>
                <a:ext cx="2110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(x=1,y=0,u=0,v=0)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endCxn id="7" idx="0"/>
              </p:cNvCxnSpPr>
              <p:nvPr/>
            </p:nvCxnSpPr>
            <p:spPr>
              <a:xfrm flipH="1" flipV="1">
                <a:off x="1757845" y="1847849"/>
                <a:ext cx="1917852" cy="4405423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3083" idx="2"/>
              </p:cNvCxnSpPr>
              <p:nvPr/>
            </p:nvCxnSpPr>
            <p:spPr>
              <a:xfrm flipV="1">
                <a:off x="2345436" y="3360254"/>
                <a:ext cx="835914" cy="1534192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3124200" y="3276600"/>
                <a:ext cx="118872" cy="12087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33835" y="6203729"/>
                <a:ext cx="118872" cy="12087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50" idx="4"/>
                <a:endCxn id="3083" idx="0"/>
              </p:cNvCxnSpPr>
              <p:nvPr/>
            </p:nvCxnSpPr>
            <p:spPr>
              <a:xfrm flipV="1">
                <a:off x="2323956" y="1931504"/>
                <a:ext cx="857394" cy="4393096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2286000" y="4800600"/>
                <a:ext cx="118872" cy="12087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64520" y="6203729"/>
                <a:ext cx="118872" cy="12087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382650" y="4676369"/>
                <a:ext cx="2110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(x=0,y=1,u=0.5,v=1)</a:t>
                </a:r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124200" y="1860329"/>
                <a:ext cx="118872" cy="12087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698409" y="1847849"/>
              <a:ext cx="118872" cy="12087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>
            <a:endCxn id="46" idx="1"/>
          </p:cNvCxnSpPr>
          <p:nvPr/>
        </p:nvCxnSpPr>
        <p:spPr>
          <a:xfrm>
            <a:off x="1600200" y="1763156"/>
            <a:ext cx="2971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00200" y="1763156"/>
            <a:ext cx="0" cy="18944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10248" y="3647558"/>
            <a:ext cx="89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V-axis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157849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U-axis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09289" y="6107668"/>
            <a:ext cx="41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059364" y="4343400"/>
            <a:ext cx="41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1371600"/>
            <a:ext cx="12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65124" y="3352800"/>
            <a:ext cx="12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529328" y="3276600"/>
            <a:ext cx="118872" cy="120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1013</Words>
  <Application>Microsoft Office PowerPoint</Application>
  <PresentationFormat>On-screen Show (4:3)</PresentationFormat>
  <Paragraphs>157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Overview of 3D Graphics Programming</vt:lpstr>
      <vt:lpstr>Components of a 3D game</vt:lpstr>
      <vt:lpstr>2D coordinate systems</vt:lpstr>
      <vt:lpstr>3D coordinate systems</vt:lpstr>
      <vt:lpstr>Basic terminology of 3D graphics</vt:lpstr>
      <vt:lpstr>3D objects</vt:lpstr>
      <vt:lpstr>Vertices</vt:lpstr>
      <vt:lpstr>Vertex sharing - example</vt:lpstr>
      <vt:lpstr>Textures</vt:lpstr>
      <vt:lpstr>Textures</vt:lpstr>
      <vt:lpstr>Textures</vt:lpstr>
      <vt:lpstr>Graphics pipeline</vt:lpstr>
      <vt:lpstr>Fixed-function vertex pipeline</vt:lpstr>
      <vt:lpstr>World matrix</vt:lpstr>
      <vt:lpstr>World matrix</vt:lpstr>
      <vt:lpstr>World matrix: Camera</vt:lpstr>
      <vt:lpstr>Projection matrix</vt:lpstr>
      <vt:lpstr>Projection matrix</vt:lpstr>
      <vt:lpstr>Depth testing</vt:lpstr>
      <vt:lpstr>Depth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2012-02-25T03:47:37Z</dcterms:created>
  <dcterms:modified xsi:type="dcterms:W3CDTF">2012-03-14T03:06:20Z</dcterms:modified>
</cp:coreProperties>
</file>